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67" r:id="rId5"/>
    <p:sldId id="259" r:id="rId6"/>
    <p:sldId id="262" r:id="rId7"/>
    <p:sldId id="264" r:id="rId8"/>
    <p:sldId id="269" r:id="rId9"/>
    <p:sldId id="270" r:id="rId10"/>
    <p:sldId id="271" r:id="rId11"/>
    <p:sldId id="268" r:id="rId12"/>
    <p:sldId id="272" r:id="rId13"/>
    <p:sldId id="266" r:id="rId14"/>
  </p:sldIdLst>
  <p:sldSz cx="9144000" cy="5143500" type="screen16x9"/>
  <p:notesSz cx="6858000" cy="9144000"/>
  <p:embeddedFontLst>
    <p:embeddedFont>
      <p:font typeface="Amatic SC" panose="020B0604020202020204" charset="-79"/>
      <p:regular r:id="rId16"/>
      <p:bold r:id="rId17"/>
    </p:embeddedFont>
    <p:embeddedFont>
      <p:font typeface="Source Code Pro" panose="020B0604020202020204" charset="0"/>
      <p:regular r:id="rId18"/>
      <p:bold r:id="rId19"/>
      <p:italic r:id="rId20"/>
      <p:boldItalic r:id="rId21"/>
    </p:embeddedFont>
    <p:embeddedFont>
      <p:font typeface="Source Code Pro Medium"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6461bb107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6461bb107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6461bb107e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6461bb107e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6461bb107e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6461bb107e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461bb107e_3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6461bb107e_3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6461bb107e_3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6461bb107e_3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6463d6c11a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6463d6c11a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Google Shape;12;p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Google Shape;19;p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5"/>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Google Shape;40;p9"/>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1600"/>
              </a:spcBef>
              <a:spcAft>
                <a:spcPts val="0"/>
              </a:spcAft>
              <a:buClr>
                <a:schemeClr val="accent1"/>
              </a:buClr>
              <a:buSzPts val="1400"/>
              <a:buChar char="○"/>
              <a:defRPr>
                <a:solidFill>
                  <a:schemeClr val="accent1"/>
                </a:solidFill>
                <a:highlight>
                  <a:schemeClr val="lt1"/>
                </a:highlight>
              </a:defRPr>
            </a:lvl2pPr>
            <a:lvl3pPr marL="1371600" lvl="2" indent="-317500">
              <a:spcBef>
                <a:spcPts val="1600"/>
              </a:spcBef>
              <a:spcAft>
                <a:spcPts val="0"/>
              </a:spcAft>
              <a:buClr>
                <a:schemeClr val="accent1"/>
              </a:buClr>
              <a:buSzPts val="1400"/>
              <a:buChar char="■"/>
              <a:defRPr>
                <a:solidFill>
                  <a:schemeClr val="accent1"/>
                </a:solidFill>
                <a:highlight>
                  <a:schemeClr val="lt1"/>
                </a:highlight>
              </a:defRPr>
            </a:lvl3pPr>
            <a:lvl4pPr marL="1828800" lvl="3" indent="-317500">
              <a:spcBef>
                <a:spcPts val="1600"/>
              </a:spcBef>
              <a:spcAft>
                <a:spcPts val="0"/>
              </a:spcAft>
              <a:buClr>
                <a:schemeClr val="accent1"/>
              </a:buClr>
              <a:buSzPts val="1400"/>
              <a:buChar char="●"/>
              <a:defRPr>
                <a:solidFill>
                  <a:schemeClr val="accent1"/>
                </a:solidFill>
                <a:highlight>
                  <a:schemeClr val="lt1"/>
                </a:highlight>
              </a:defRPr>
            </a:lvl4pPr>
            <a:lvl5pPr marL="2286000" lvl="4" indent="-317500">
              <a:spcBef>
                <a:spcPts val="1600"/>
              </a:spcBef>
              <a:spcAft>
                <a:spcPts val="0"/>
              </a:spcAft>
              <a:buClr>
                <a:schemeClr val="accent1"/>
              </a:buClr>
              <a:buSzPts val="1400"/>
              <a:buChar char="○"/>
              <a:defRPr>
                <a:solidFill>
                  <a:schemeClr val="accent1"/>
                </a:solidFill>
                <a:highlight>
                  <a:schemeClr val="lt1"/>
                </a:highlight>
              </a:defRPr>
            </a:lvl5pPr>
            <a:lvl6pPr marL="2743200" lvl="5" indent="-317500">
              <a:spcBef>
                <a:spcPts val="1600"/>
              </a:spcBef>
              <a:spcAft>
                <a:spcPts val="0"/>
              </a:spcAft>
              <a:buClr>
                <a:schemeClr val="accent1"/>
              </a:buClr>
              <a:buSzPts val="1400"/>
              <a:buChar char="■"/>
              <a:defRPr>
                <a:solidFill>
                  <a:schemeClr val="accent1"/>
                </a:solidFill>
                <a:highlight>
                  <a:schemeClr val="lt1"/>
                </a:highlight>
              </a:defRPr>
            </a:lvl6pPr>
            <a:lvl7pPr marL="3200400" lvl="6" indent="-317500">
              <a:spcBef>
                <a:spcPts val="1600"/>
              </a:spcBef>
              <a:spcAft>
                <a:spcPts val="0"/>
              </a:spcAft>
              <a:buClr>
                <a:schemeClr val="accent1"/>
              </a:buClr>
              <a:buSzPts val="1400"/>
              <a:buChar char="●"/>
              <a:defRPr>
                <a:solidFill>
                  <a:schemeClr val="accent1"/>
                </a:solidFill>
                <a:highlight>
                  <a:schemeClr val="lt1"/>
                </a:highlight>
              </a:defRPr>
            </a:lvl7pPr>
            <a:lvl8pPr marL="3657600" lvl="7" indent="-317500">
              <a:spcBef>
                <a:spcPts val="1600"/>
              </a:spcBef>
              <a:spcAft>
                <a:spcPts val="0"/>
              </a:spcAft>
              <a:buClr>
                <a:schemeClr val="accent1"/>
              </a:buClr>
              <a:buSzPts val="1400"/>
              <a:buChar char="○"/>
              <a:defRPr>
                <a:solidFill>
                  <a:schemeClr val="accent1"/>
                </a:solidFill>
                <a:highlight>
                  <a:schemeClr val="lt1"/>
                </a:highlight>
              </a:defRPr>
            </a:lvl8pPr>
            <a:lvl9pPr marL="4114800" lvl="8" indent="-317500">
              <a:spcBef>
                <a:spcPts val="1600"/>
              </a:spcBef>
              <a:spcAft>
                <a:spcPts val="1600"/>
              </a:spcAft>
              <a:buClr>
                <a:schemeClr val="accent1"/>
              </a:buClr>
              <a:buSzPts val="1400"/>
              <a:buChar char="■"/>
              <a:defRPr>
                <a:solidFill>
                  <a:schemeClr val="accent1"/>
                </a:solidFill>
                <a:highlight>
                  <a:schemeClr val="lt1"/>
                </a:highlight>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160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160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160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160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160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160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160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1600"/>
              </a:spcBef>
              <a:spcAft>
                <a:spcPts val="1600"/>
              </a:spcAft>
              <a:buClr>
                <a:schemeClr val="accent1"/>
              </a:buClr>
              <a:buSzPts val="1400"/>
              <a:buChar char="■"/>
              <a:defRPr>
                <a:solidFill>
                  <a:schemeClr val="accent1"/>
                </a:solidFill>
                <a:highlight>
                  <a:schemeClr val="dk1"/>
                </a:highlight>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s-419"/>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economipedia.com/definiciones/simulacion-de-montecarlo.html"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419" dirty="0"/>
              <a:t>Simulación de acciones  </a:t>
            </a:r>
            <a:endParaRPr dirty="0"/>
          </a:p>
        </p:txBody>
      </p:sp>
      <p:sp>
        <p:nvSpPr>
          <p:cNvPr id="57" name="Google Shape;57;p13"/>
          <p:cNvSpPr txBox="1">
            <a:spLocks noGrp="1"/>
          </p:cNvSpPr>
          <p:nvPr>
            <p:ph type="subTitle" idx="1"/>
          </p:nvPr>
        </p:nvSpPr>
        <p:spPr>
          <a:xfrm>
            <a:off x="311700" y="3501375"/>
            <a:ext cx="8520600" cy="125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419"/>
              <a:t>Equipo:</a:t>
            </a:r>
            <a:endParaRPr/>
          </a:p>
          <a:p>
            <a:pPr marL="0" lvl="0" indent="0" algn="ctr" rtl="0">
              <a:spcBef>
                <a:spcPts val="0"/>
              </a:spcBef>
              <a:spcAft>
                <a:spcPts val="0"/>
              </a:spcAft>
              <a:buNone/>
            </a:pPr>
            <a:r>
              <a:rPr lang="es-419"/>
              <a:t>Carolina Barba Anaya</a:t>
            </a:r>
            <a:endParaRPr/>
          </a:p>
          <a:p>
            <a:pPr marL="0" lvl="0" indent="0" algn="ctr" rtl="0">
              <a:spcBef>
                <a:spcPts val="0"/>
              </a:spcBef>
              <a:spcAft>
                <a:spcPts val="0"/>
              </a:spcAft>
              <a:buNone/>
            </a:pPr>
            <a:r>
              <a:rPr lang="es-419"/>
              <a:t>Marco Antonio Ochoa Cárdenas </a:t>
            </a:r>
            <a:endParaRPr/>
          </a:p>
          <a:p>
            <a:pPr marL="0" lvl="0" indent="0" algn="ctr" rtl="0">
              <a:spcBef>
                <a:spcPts val="0"/>
              </a:spcBef>
              <a:spcAft>
                <a:spcPts val="0"/>
              </a:spcAft>
              <a:buNone/>
            </a:pPr>
            <a:r>
              <a:rPr lang="es-419"/>
              <a:t>Jose Eduardo Ramos Michel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C9DE2B29-8A6A-4BD9-B63D-90C3F8640C55}"/>
              </a:ext>
            </a:extLst>
          </p:cNvPr>
          <p:cNvPicPr>
            <a:picLocks noChangeAspect="1"/>
          </p:cNvPicPr>
          <p:nvPr/>
        </p:nvPicPr>
        <p:blipFill rotWithShape="1">
          <a:blip r:embed="rId2"/>
          <a:srcRect l="15349" t="24380" r="39768" b="6749"/>
          <a:stretch/>
        </p:blipFill>
        <p:spPr>
          <a:xfrm>
            <a:off x="58258" y="116958"/>
            <a:ext cx="4153465" cy="3583172"/>
          </a:xfrm>
          <a:prstGeom prst="rect">
            <a:avLst/>
          </a:prstGeom>
        </p:spPr>
      </p:pic>
      <p:pic>
        <p:nvPicPr>
          <p:cNvPr id="5" name="Imagen 4">
            <a:extLst>
              <a:ext uri="{FF2B5EF4-FFF2-40B4-BE49-F238E27FC236}">
                <a16:creationId xmlns:a16="http://schemas.microsoft.com/office/drawing/2014/main" id="{C667A03B-2DA4-4A5E-874D-23E8671766C8}"/>
              </a:ext>
            </a:extLst>
          </p:cNvPr>
          <p:cNvPicPr>
            <a:picLocks noChangeAspect="1"/>
          </p:cNvPicPr>
          <p:nvPr/>
        </p:nvPicPr>
        <p:blipFill rotWithShape="1">
          <a:blip r:embed="rId3"/>
          <a:srcRect l="15116" t="43614" r="40000" b="7576"/>
          <a:stretch/>
        </p:blipFill>
        <p:spPr>
          <a:xfrm>
            <a:off x="4318281" y="1743740"/>
            <a:ext cx="4712833" cy="2881422"/>
          </a:xfrm>
          <a:prstGeom prst="rect">
            <a:avLst/>
          </a:prstGeom>
        </p:spPr>
      </p:pic>
      <p:pic>
        <p:nvPicPr>
          <p:cNvPr id="6" name="Imagen 5">
            <a:extLst>
              <a:ext uri="{FF2B5EF4-FFF2-40B4-BE49-F238E27FC236}">
                <a16:creationId xmlns:a16="http://schemas.microsoft.com/office/drawing/2014/main" id="{C3FD2A04-70FB-4278-850A-A71D1272E816}"/>
              </a:ext>
            </a:extLst>
          </p:cNvPr>
          <p:cNvPicPr>
            <a:picLocks noChangeAspect="1"/>
          </p:cNvPicPr>
          <p:nvPr/>
        </p:nvPicPr>
        <p:blipFill>
          <a:blip r:embed="rId4"/>
          <a:stretch>
            <a:fillRect/>
          </a:stretch>
        </p:blipFill>
        <p:spPr>
          <a:xfrm>
            <a:off x="4263655" y="417326"/>
            <a:ext cx="4822087" cy="885125"/>
          </a:xfrm>
          <a:prstGeom prst="rect">
            <a:avLst/>
          </a:prstGeom>
        </p:spPr>
      </p:pic>
    </p:spTree>
    <p:extLst>
      <p:ext uri="{BB962C8B-B14F-4D97-AF65-F5344CB8AC3E}">
        <p14:creationId xmlns:p14="http://schemas.microsoft.com/office/powerpoint/2010/main" val="3920173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9A9DF822-A277-4D9D-A331-241E7AB0E3D1}"/>
              </a:ext>
            </a:extLst>
          </p:cNvPr>
          <p:cNvSpPr>
            <a:spLocks noGrp="1"/>
          </p:cNvSpPr>
          <p:nvPr>
            <p:ph type="body" idx="1"/>
          </p:nvPr>
        </p:nvSpPr>
        <p:spPr>
          <a:xfrm>
            <a:off x="311700" y="1101084"/>
            <a:ext cx="8520600" cy="3340200"/>
          </a:xfrm>
        </p:spPr>
        <p:txBody>
          <a:bodyPr/>
          <a:lstStyle/>
          <a:p>
            <a:pPr marL="114300" indent="0">
              <a:buNone/>
            </a:pPr>
            <a:r>
              <a:rPr lang="es-MX" dirty="0">
                <a:solidFill>
                  <a:schemeClr val="accent1"/>
                </a:solidFill>
              </a:rPr>
              <a:t>En estos casos una de las mejores inversiones pudo haber sido </a:t>
            </a:r>
            <a:r>
              <a:rPr lang="es-MX" dirty="0" err="1">
                <a:solidFill>
                  <a:schemeClr val="accent1"/>
                </a:solidFill>
              </a:rPr>
              <a:t>Nvidia</a:t>
            </a:r>
            <a:r>
              <a:rPr lang="es-MX" dirty="0">
                <a:solidFill>
                  <a:schemeClr val="accent1"/>
                </a:solidFill>
              </a:rPr>
              <a:t> ya que si la hubiéramos comprado desde el año 2017 y la hubiéramos mantenido esta en 3 trimestres pudo habernos dado excelentes rendimientos pero teniendo en cuenta que para el último trimestre habría que venderla porque el precio se desplomaría.</a:t>
            </a:r>
          </a:p>
          <a:p>
            <a:endParaRPr lang="es-MX" dirty="0"/>
          </a:p>
        </p:txBody>
      </p:sp>
      <p:sp>
        <p:nvSpPr>
          <p:cNvPr id="4" name="Google Shape;122;p22">
            <a:extLst>
              <a:ext uri="{FF2B5EF4-FFF2-40B4-BE49-F238E27FC236}">
                <a16:creationId xmlns:a16="http://schemas.microsoft.com/office/drawing/2014/main" id="{35D12839-1CF8-4920-907F-BF95463B67DA}"/>
              </a:ext>
            </a:extLst>
          </p:cNvPr>
          <p:cNvSpPr/>
          <p:nvPr/>
        </p:nvSpPr>
        <p:spPr>
          <a:xfrm>
            <a:off x="7125" y="292075"/>
            <a:ext cx="5107800" cy="698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r>
              <a:rPr lang="es-419" sz="4200" b="1" dirty="0">
                <a:solidFill>
                  <a:schemeClr val="accent1"/>
                </a:solidFill>
                <a:latin typeface="Amatic SC"/>
                <a:cs typeface="Amatic SC"/>
                <a:sym typeface="Amatic SC"/>
              </a:rPr>
              <a:t>Conclusión De Acciones</a:t>
            </a:r>
            <a:endParaRPr sz="4200" b="1" dirty="0">
              <a:solidFill>
                <a:schemeClr val="accent1"/>
              </a:solidFill>
              <a:latin typeface="Amatic SC"/>
              <a:cs typeface="Amatic SC"/>
              <a:sym typeface="Amatic SC"/>
            </a:endParaRPr>
          </a:p>
        </p:txBody>
      </p:sp>
      <p:pic>
        <p:nvPicPr>
          <p:cNvPr id="5" name="Imagen 4">
            <a:extLst>
              <a:ext uri="{FF2B5EF4-FFF2-40B4-BE49-F238E27FC236}">
                <a16:creationId xmlns:a16="http://schemas.microsoft.com/office/drawing/2014/main" id="{E548031C-1640-447A-B76E-FF43D6730843}"/>
              </a:ext>
            </a:extLst>
          </p:cNvPr>
          <p:cNvPicPr>
            <a:picLocks noChangeAspect="1"/>
          </p:cNvPicPr>
          <p:nvPr/>
        </p:nvPicPr>
        <p:blipFill>
          <a:blip r:embed="rId2"/>
          <a:stretch>
            <a:fillRect/>
          </a:stretch>
        </p:blipFill>
        <p:spPr>
          <a:xfrm>
            <a:off x="4986670" y="2884438"/>
            <a:ext cx="3484377" cy="1966987"/>
          </a:xfrm>
          <a:prstGeom prst="rect">
            <a:avLst/>
          </a:prstGeom>
        </p:spPr>
      </p:pic>
    </p:spTree>
    <p:extLst>
      <p:ext uri="{BB962C8B-B14F-4D97-AF65-F5344CB8AC3E}">
        <p14:creationId xmlns:p14="http://schemas.microsoft.com/office/powerpoint/2010/main" val="27713333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F17C02C0-5375-45EF-84F5-A74D7CD6F4E3}"/>
              </a:ext>
            </a:extLst>
          </p:cNvPr>
          <p:cNvSpPr>
            <a:spLocks noGrp="1"/>
          </p:cNvSpPr>
          <p:nvPr>
            <p:ph type="body" idx="1"/>
          </p:nvPr>
        </p:nvSpPr>
        <p:spPr/>
        <p:txBody>
          <a:bodyPr/>
          <a:lstStyle/>
          <a:p>
            <a:pPr marL="114300" indent="0">
              <a:buNone/>
            </a:pPr>
            <a:r>
              <a:rPr lang="es-MX" dirty="0">
                <a:solidFill>
                  <a:schemeClr val="accent1"/>
                </a:solidFill>
              </a:rPr>
              <a:t>Este tipo de simulación es bastante útil en nuestra carrera (ingeniería financiera), ya que, nos ayuda a predecir u obtener diferentes probabilidades de lo que pueda llegar a pasar en un futuro en base a cualquier acción que cotice en la bolsa, es una herramienta indispensable para un análisis en el cuál se busca generar la máxima utilidad.</a:t>
            </a:r>
          </a:p>
          <a:p>
            <a:endParaRPr lang="es-MX" dirty="0"/>
          </a:p>
        </p:txBody>
      </p:sp>
      <p:sp>
        <p:nvSpPr>
          <p:cNvPr id="4" name="Google Shape;122;p22">
            <a:extLst>
              <a:ext uri="{FF2B5EF4-FFF2-40B4-BE49-F238E27FC236}">
                <a16:creationId xmlns:a16="http://schemas.microsoft.com/office/drawing/2014/main" id="{BA8AA6FB-0F70-4B45-9D98-60DD0A1F34FB}"/>
              </a:ext>
            </a:extLst>
          </p:cNvPr>
          <p:cNvSpPr/>
          <p:nvPr/>
        </p:nvSpPr>
        <p:spPr>
          <a:xfrm>
            <a:off x="7125" y="292075"/>
            <a:ext cx="5107800" cy="698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r>
              <a:rPr lang="es-419" sz="4200" b="1" dirty="0">
                <a:solidFill>
                  <a:schemeClr val="accent1"/>
                </a:solidFill>
                <a:latin typeface="Amatic SC"/>
                <a:cs typeface="Amatic SC"/>
                <a:sym typeface="Amatic SC"/>
              </a:rPr>
              <a:t>Conclusión General </a:t>
            </a:r>
            <a:endParaRPr sz="4200" b="1" dirty="0">
              <a:solidFill>
                <a:schemeClr val="accent1"/>
              </a:solidFill>
              <a:latin typeface="Amatic SC"/>
              <a:cs typeface="Amatic SC"/>
              <a:sym typeface="Amatic SC"/>
            </a:endParaRPr>
          </a:p>
        </p:txBody>
      </p:sp>
      <p:pic>
        <p:nvPicPr>
          <p:cNvPr id="5" name="Imagen 4">
            <a:extLst>
              <a:ext uri="{FF2B5EF4-FFF2-40B4-BE49-F238E27FC236}">
                <a16:creationId xmlns:a16="http://schemas.microsoft.com/office/drawing/2014/main" id="{C41367BF-21FB-4580-994E-AA592904A4C4}"/>
              </a:ext>
            </a:extLst>
          </p:cNvPr>
          <p:cNvPicPr>
            <a:picLocks noChangeAspect="1"/>
          </p:cNvPicPr>
          <p:nvPr/>
        </p:nvPicPr>
        <p:blipFill>
          <a:blip r:embed="rId2"/>
          <a:stretch>
            <a:fillRect/>
          </a:stretch>
        </p:blipFill>
        <p:spPr>
          <a:xfrm>
            <a:off x="2381691" y="3246178"/>
            <a:ext cx="4550735" cy="1769731"/>
          </a:xfrm>
          <a:prstGeom prst="rect">
            <a:avLst/>
          </a:prstGeom>
        </p:spPr>
      </p:pic>
    </p:spTree>
    <p:extLst>
      <p:ext uri="{BB962C8B-B14F-4D97-AF65-F5344CB8AC3E}">
        <p14:creationId xmlns:p14="http://schemas.microsoft.com/office/powerpoint/2010/main" val="1286840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p:nvPr/>
        </p:nvSpPr>
        <p:spPr>
          <a:xfrm>
            <a:off x="7125" y="292075"/>
            <a:ext cx="5107800" cy="698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a:t>Bibliografía</a:t>
            </a:r>
            <a:endParaRPr/>
          </a:p>
        </p:txBody>
      </p:sp>
      <p:sp>
        <p:nvSpPr>
          <p:cNvPr id="131" name="Google Shape;131;p23"/>
          <p:cNvSpPr txBox="1">
            <a:spLocks noGrp="1"/>
          </p:cNvSpPr>
          <p:nvPr>
            <p:ph type="body" idx="1"/>
          </p:nvPr>
        </p:nvSpPr>
        <p:spPr>
          <a:xfrm>
            <a:off x="311700" y="1449525"/>
            <a:ext cx="8520600" cy="3340200"/>
          </a:xfrm>
          <a:prstGeom prst="rect">
            <a:avLst/>
          </a:prstGeom>
        </p:spPr>
        <p:txBody>
          <a:bodyPr spcFirstLastPara="1" wrap="square" lIns="91425" tIns="91425" rIns="91425" bIns="91425" anchor="t" anchorCtr="0">
            <a:noAutofit/>
          </a:bodyPr>
          <a:lstStyle/>
          <a:p>
            <a:pPr marL="0" lvl="0" indent="0">
              <a:spcBef>
                <a:spcPts val="1600"/>
              </a:spcBef>
              <a:buNone/>
            </a:pPr>
            <a:r>
              <a:rPr lang="es-MX" dirty="0">
                <a:solidFill>
                  <a:schemeClr val="accent1"/>
                </a:solidFill>
              </a:rPr>
              <a:t>Simulación de Montecarlo - Definición, qué es y concepto | Economipedia. (2017, 9 diciembre). Recuperado 15 noviembre, 2019, de </a:t>
            </a:r>
            <a:r>
              <a:rPr lang="es-MX" dirty="0">
                <a:solidFill>
                  <a:schemeClr val="accent1"/>
                </a:solidFill>
                <a:hlinkClick r:id="rId3">
                  <a:extLst>
                    <a:ext uri="{A12FA001-AC4F-418D-AE19-62706E023703}">
                      <ahyp:hlinkClr xmlns:ahyp="http://schemas.microsoft.com/office/drawing/2018/hyperlinkcolor" val="tx"/>
                    </a:ext>
                  </a:extLst>
                </a:hlinkClick>
              </a:rPr>
              <a:t>https://economipedia.com/definiciones/simulacion-de-montecarlo.html</a:t>
            </a:r>
            <a:endParaRPr lang="es-MX" dirty="0">
              <a:solidFill>
                <a:schemeClr val="accent1"/>
              </a:solidFill>
            </a:endParaRPr>
          </a:p>
          <a:p>
            <a:pPr marL="0" lvl="0" indent="0">
              <a:spcBef>
                <a:spcPts val="1600"/>
              </a:spcBef>
              <a:buNone/>
            </a:pPr>
            <a:r>
              <a:rPr lang="en-US" dirty="0">
                <a:solidFill>
                  <a:schemeClr val="accent1"/>
                </a:solidFill>
              </a:rPr>
              <a:t>Yahoo Finance - Stock Market Live, Quotes, Business &amp; Finance News. (</a:t>
            </a:r>
            <a:r>
              <a:rPr lang="en-US" dirty="0" err="1">
                <a:solidFill>
                  <a:schemeClr val="accent1"/>
                </a:solidFill>
              </a:rPr>
              <a:t>s.f.</a:t>
            </a:r>
            <a:r>
              <a:rPr lang="en-US" dirty="0">
                <a:solidFill>
                  <a:schemeClr val="accent1"/>
                </a:solidFill>
              </a:rPr>
              <a:t>). </a:t>
            </a:r>
            <a:r>
              <a:rPr lang="en-US" dirty="0" err="1">
                <a:solidFill>
                  <a:schemeClr val="accent1"/>
                </a:solidFill>
              </a:rPr>
              <a:t>Recuperado</a:t>
            </a:r>
            <a:r>
              <a:rPr lang="en-US" dirty="0">
                <a:solidFill>
                  <a:schemeClr val="accent1"/>
                </a:solidFill>
              </a:rPr>
              <a:t> 15 </a:t>
            </a:r>
            <a:r>
              <a:rPr lang="en-US" dirty="0" err="1">
                <a:solidFill>
                  <a:schemeClr val="accent1"/>
                </a:solidFill>
              </a:rPr>
              <a:t>noviembre</a:t>
            </a:r>
            <a:r>
              <a:rPr lang="en-US" dirty="0">
                <a:solidFill>
                  <a:schemeClr val="accent1"/>
                </a:solidFill>
              </a:rPr>
              <a:t>, 2019, de https://finance.yahoo.com/</a:t>
            </a:r>
            <a:endParaRPr lang="es-MX" dirty="0">
              <a:solidFill>
                <a:schemeClr val="accent1"/>
              </a:solidFill>
            </a:endParaRPr>
          </a:p>
        </p:txBody>
      </p:sp>
      <p:pic>
        <p:nvPicPr>
          <p:cNvPr id="132" name="Google Shape;132;p23"/>
          <p:cNvPicPr preferRelativeResize="0"/>
          <p:nvPr/>
        </p:nvPicPr>
        <p:blipFill>
          <a:blip r:embed="rId4">
            <a:alphaModFix/>
          </a:blip>
          <a:stretch>
            <a:fillRect/>
          </a:stretch>
        </p:blipFill>
        <p:spPr>
          <a:xfrm>
            <a:off x="6212100" y="9650"/>
            <a:ext cx="2852825" cy="1439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p:nvPr/>
        </p:nvSpPr>
        <p:spPr>
          <a:xfrm>
            <a:off x="7125" y="292075"/>
            <a:ext cx="5107800" cy="698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4"/>
          <p:cNvSpPr txBox="1"/>
          <p:nvPr/>
        </p:nvSpPr>
        <p:spPr>
          <a:xfrm flipH="1">
            <a:off x="2393575" y="213725"/>
            <a:ext cx="1802400" cy="5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419" sz="3500">
                <a:latin typeface="Source Code Pro"/>
                <a:ea typeface="Source Code Pro"/>
                <a:cs typeface="Source Code Pro"/>
                <a:sym typeface="Source Code Pro"/>
              </a:rPr>
              <a:t>Índice</a:t>
            </a:r>
            <a:endParaRPr sz="3500">
              <a:latin typeface="Source Code Pro"/>
              <a:ea typeface="Source Code Pro"/>
              <a:cs typeface="Source Code Pro"/>
              <a:sym typeface="Source Code Pro"/>
            </a:endParaRPr>
          </a:p>
        </p:txBody>
      </p:sp>
      <p:sp>
        <p:nvSpPr>
          <p:cNvPr id="64" name="Google Shape;64;p14"/>
          <p:cNvSpPr txBox="1"/>
          <p:nvPr/>
        </p:nvSpPr>
        <p:spPr>
          <a:xfrm>
            <a:off x="242200" y="659775"/>
            <a:ext cx="6746400" cy="319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400" dirty="0">
              <a:latin typeface="Source Code Pro"/>
              <a:ea typeface="Source Code Pro"/>
              <a:cs typeface="Source Code Pro"/>
              <a:sym typeface="Source Code Pro"/>
            </a:endParaRPr>
          </a:p>
          <a:p>
            <a:pPr marL="0" lvl="0" indent="0" algn="l" rtl="0">
              <a:spcBef>
                <a:spcPts val="0"/>
              </a:spcBef>
              <a:spcAft>
                <a:spcPts val="0"/>
              </a:spcAft>
              <a:buNone/>
            </a:pPr>
            <a:r>
              <a:rPr lang="es-419" sz="2400" dirty="0">
                <a:latin typeface="Source Code Pro"/>
                <a:ea typeface="Source Code Pro"/>
                <a:cs typeface="Source Code Pro"/>
                <a:sym typeface="Source Code Pro"/>
              </a:rPr>
              <a:t>1.- Objetivo General </a:t>
            </a:r>
            <a:endParaRPr sz="2400" dirty="0">
              <a:latin typeface="Source Code Pro"/>
              <a:ea typeface="Source Code Pro"/>
              <a:cs typeface="Source Code Pro"/>
              <a:sym typeface="Source Code Pro"/>
            </a:endParaRPr>
          </a:p>
          <a:p>
            <a:pPr marL="0" lvl="0" indent="0" algn="l" rtl="0">
              <a:spcBef>
                <a:spcPts val="0"/>
              </a:spcBef>
              <a:spcAft>
                <a:spcPts val="0"/>
              </a:spcAft>
              <a:buNone/>
            </a:pPr>
            <a:endParaRPr sz="2400" dirty="0">
              <a:latin typeface="Source Code Pro"/>
              <a:ea typeface="Source Code Pro"/>
              <a:cs typeface="Source Code Pro"/>
              <a:sym typeface="Source Code Pro"/>
            </a:endParaRPr>
          </a:p>
          <a:p>
            <a:pPr marL="0" lvl="0" indent="0" algn="l" rtl="0">
              <a:spcBef>
                <a:spcPts val="0"/>
              </a:spcBef>
              <a:spcAft>
                <a:spcPts val="0"/>
              </a:spcAft>
              <a:buNone/>
            </a:pPr>
            <a:r>
              <a:rPr lang="es-419" sz="2400" dirty="0">
                <a:latin typeface="Source Code Pro"/>
                <a:ea typeface="Source Code Pro"/>
                <a:cs typeface="Source Code Pro"/>
                <a:sym typeface="Source Code Pro"/>
              </a:rPr>
              <a:t>2.- Objetivos Específicos  </a:t>
            </a:r>
            <a:endParaRPr sz="2400" dirty="0">
              <a:latin typeface="Source Code Pro"/>
              <a:ea typeface="Source Code Pro"/>
              <a:cs typeface="Source Code Pro"/>
              <a:sym typeface="Source Code Pro"/>
            </a:endParaRPr>
          </a:p>
          <a:p>
            <a:pPr marL="0" lvl="0" indent="0" algn="l" rtl="0">
              <a:spcBef>
                <a:spcPts val="0"/>
              </a:spcBef>
              <a:spcAft>
                <a:spcPts val="0"/>
              </a:spcAft>
              <a:buNone/>
            </a:pPr>
            <a:endParaRPr sz="2400" dirty="0">
              <a:latin typeface="Source Code Pro"/>
              <a:ea typeface="Source Code Pro"/>
              <a:cs typeface="Source Code Pro"/>
              <a:sym typeface="Source Code Pro"/>
            </a:endParaRPr>
          </a:p>
          <a:p>
            <a:pPr marL="0" lvl="0" indent="0" algn="l" rtl="0">
              <a:spcBef>
                <a:spcPts val="0"/>
              </a:spcBef>
              <a:spcAft>
                <a:spcPts val="0"/>
              </a:spcAft>
              <a:buNone/>
            </a:pPr>
            <a:r>
              <a:rPr lang="es-419" sz="2400" dirty="0">
                <a:latin typeface="Source Code Pro"/>
                <a:ea typeface="Source Code Pro"/>
                <a:cs typeface="Source Code Pro"/>
                <a:sym typeface="Source Code Pro"/>
              </a:rPr>
              <a:t>3.- Modelo del programa </a:t>
            </a:r>
            <a:endParaRPr sz="2400" dirty="0">
              <a:latin typeface="Source Code Pro"/>
              <a:ea typeface="Source Code Pro"/>
              <a:cs typeface="Source Code Pro"/>
              <a:sym typeface="Source Code Pro"/>
            </a:endParaRPr>
          </a:p>
          <a:p>
            <a:pPr marL="0" lvl="0" indent="0" algn="l" rtl="0">
              <a:spcBef>
                <a:spcPts val="0"/>
              </a:spcBef>
              <a:spcAft>
                <a:spcPts val="0"/>
              </a:spcAft>
              <a:buNone/>
            </a:pPr>
            <a:endParaRPr sz="2400" dirty="0">
              <a:latin typeface="Source Code Pro"/>
              <a:ea typeface="Source Code Pro"/>
              <a:cs typeface="Source Code Pro"/>
              <a:sym typeface="Source Code Pro"/>
            </a:endParaRPr>
          </a:p>
          <a:p>
            <a:pPr marL="0" lvl="0" indent="0" algn="l" rtl="0">
              <a:spcBef>
                <a:spcPts val="0"/>
              </a:spcBef>
              <a:spcAft>
                <a:spcPts val="0"/>
              </a:spcAft>
              <a:buNone/>
            </a:pPr>
            <a:r>
              <a:rPr lang="es-419" sz="2400" dirty="0">
                <a:latin typeface="Source Code Pro"/>
                <a:ea typeface="Source Code Pro"/>
                <a:cs typeface="Source Code Pro"/>
                <a:sym typeface="Source Code Pro"/>
              </a:rPr>
              <a:t>4.- Solución del problema</a:t>
            </a:r>
            <a:endParaRPr sz="2400" dirty="0">
              <a:latin typeface="Source Code Pro"/>
              <a:ea typeface="Source Code Pro"/>
              <a:cs typeface="Source Code Pro"/>
              <a:sym typeface="Source Code Pro"/>
            </a:endParaRPr>
          </a:p>
          <a:p>
            <a:pPr marL="0" lvl="0" indent="0" algn="l" rtl="0">
              <a:spcBef>
                <a:spcPts val="0"/>
              </a:spcBef>
              <a:spcAft>
                <a:spcPts val="0"/>
              </a:spcAft>
              <a:buNone/>
            </a:pPr>
            <a:endParaRPr sz="2400" dirty="0">
              <a:latin typeface="Source Code Pro"/>
              <a:ea typeface="Source Code Pro"/>
              <a:cs typeface="Source Code Pro"/>
              <a:sym typeface="Source Code Pro"/>
            </a:endParaRPr>
          </a:p>
          <a:p>
            <a:pPr marL="0" lvl="0" indent="0" algn="l" rtl="0">
              <a:spcBef>
                <a:spcPts val="0"/>
              </a:spcBef>
              <a:spcAft>
                <a:spcPts val="0"/>
              </a:spcAft>
              <a:buNone/>
            </a:pPr>
            <a:r>
              <a:rPr lang="es-419" sz="2400" dirty="0">
                <a:latin typeface="Source Code Pro"/>
                <a:ea typeface="Source Code Pro"/>
                <a:cs typeface="Source Code Pro"/>
                <a:sym typeface="Source Code Pro"/>
              </a:rPr>
              <a:t>5.- Conclusión </a:t>
            </a:r>
            <a:endParaRPr sz="2400" dirty="0">
              <a:latin typeface="Source Code Pro"/>
              <a:ea typeface="Source Code Pro"/>
              <a:cs typeface="Source Code Pro"/>
              <a:sym typeface="Source Code Pro"/>
            </a:endParaRPr>
          </a:p>
        </p:txBody>
      </p:sp>
      <p:pic>
        <p:nvPicPr>
          <p:cNvPr id="1026" name="Picture 2" descr="Resultado de imagen para apple">
            <a:extLst>
              <a:ext uri="{FF2B5EF4-FFF2-40B4-BE49-F238E27FC236}">
                <a16:creationId xmlns:a16="http://schemas.microsoft.com/office/drawing/2014/main" id="{202E37D8-4A11-4B44-8238-A2355BF07B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1669" y="740825"/>
            <a:ext cx="3145132" cy="37326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p:nvPr/>
        </p:nvSpPr>
        <p:spPr>
          <a:xfrm>
            <a:off x="7125" y="292075"/>
            <a:ext cx="5107800" cy="698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dirty="0"/>
              <a:t>Objetivo general:</a:t>
            </a:r>
            <a:endParaRPr dirty="0"/>
          </a:p>
        </p:txBody>
      </p:sp>
      <p:sp>
        <p:nvSpPr>
          <p:cNvPr id="72" name="Google Shape;72;p15"/>
          <p:cNvSpPr txBox="1">
            <a:spLocks noGrp="1"/>
          </p:cNvSpPr>
          <p:nvPr>
            <p:ph type="body" idx="1"/>
          </p:nvPr>
        </p:nvSpPr>
        <p:spPr>
          <a:xfrm>
            <a:off x="311700" y="1093850"/>
            <a:ext cx="8520600" cy="3340200"/>
          </a:xfrm>
          <a:prstGeom prst="rect">
            <a:avLst/>
          </a:prstGeom>
        </p:spPr>
        <p:txBody>
          <a:bodyPr spcFirstLastPara="1" wrap="square" lIns="91425" tIns="91425" rIns="91425" bIns="91425" anchor="t" anchorCtr="0">
            <a:noAutofit/>
          </a:bodyPr>
          <a:lstStyle/>
          <a:p>
            <a:pPr marL="114300" indent="0">
              <a:buNone/>
            </a:pPr>
            <a:r>
              <a:rPr lang="es-MX" dirty="0">
                <a:solidFill>
                  <a:schemeClr val="accent1"/>
                </a:solidFill>
              </a:rPr>
              <a:t>Nuestro proyecto consiste en realizar simulaciones sobre 4 empresas tecnológicas que cotizan en la bolsa, propiamente del grupo (NASDAQ), con el fin de observar cuales son las probabilidades de maximización de ganancias mediante la simulación Montecarlo. Nuestras empresas son: Microsoft, Apple, Intel </a:t>
            </a:r>
            <a:r>
              <a:rPr lang="es-MX" dirty="0" err="1">
                <a:solidFill>
                  <a:schemeClr val="accent1"/>
                </a:solidFill>
              </a:rPr>
              <a:t>Corporation</a:t>
            </a:r>
            <a:r>
              <a:rPr lang="es-MX" dirty="0">
                <a:solidFill>
                  <a:schemeClr val="accent1"/>
                </a:solidFill>
              </a:rPr>
              <a:t>, </a:t>
            </a:r>
            <a:r>
              <a:rPr lang="es-MX" dirty="0" err="1">
                <a:solidFill>
                  <a:schemeClr val="accent1"/>
                </a:solidFill>
              </a:rPr>
              <a:t>Nvidia</a:t>
            </a:r>
            <a:endParaRPr lang="es-MX" dirty="0">
              <a:solidFill>
                <a:schemeClr val="accent1"/>
              </a:solidFill>
            </a:endParaRPr>
          </a:p>
          <a:p>
            <a:pPr marL="0" lvl="0" indent="0" algn="l" rtl="0">
              <a:spcBef>
                <a:spcPts val="0"/>
              </a:spcBef>
              <a:spcAft>
                <a:spcPts val="0"/>
              </a:spcAft>
              <a:buNone/>
            </a:pPr>
            <a:endParaRPr dirty="0"/>
          </a:p>
        </p:txBody>
      </p:sp>
      <p:pic>
        <p:nvPicPr>
          <p:cNvPr id="2" name="Imagen 1">
            <a:extLst>
              <a:ext uri="{FF2B5EF4-FFF2-40B4-BE49-F238E27FC236}">
                <a16:creationId xmlns:a16="http://schemas.microsoft.com/office/drawing/2014/main" id="{37CE0D7A-8EFF-4B74-8875-B967BE17A66A}"/>
              </a:ext>
            </a:extLst>
          </p:cNvPr>
          <p:cNvPicPr>
            <a:picLocks noChangeAspect="1"/>
          </p:cNvPicPr>
          <p:nvPr/>
        </p:nvPicPr>
        <p:blipFill rotWithShape="1">
          <a:blip r:embed="rId3"/>
          <a:srcRect l="15465" t="31619" r="39186" b="21847"/>
          <a:stretch/>
        </p:blipFill>
        <p:spPr>
          <a:xfrm>
            <a:off x="4997302" y="2842724"/>
            <a:ext cx="4146698" cy="239232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70;p15">
            <a:extLst>
              <a:ext uri="{FF2B5EF4-FFF2-40B4-BE49-F238E27FC236}">
                <a16:creationId xmlns:a16="http://schemas.microsoft.com/office/drawing/2014/main" id="{90CDA94B-03C7-4F03-BBAD-250424A39C17}"/>
              </a:ext>
            </a:extLst>
          </p:cNvPr>
          <p:cNvSpPr/>
          <p:nvPr/>
        </p:nvSpPr>
        <p:spPr>
          <a:xfrm>
            <a:off x="0" y="292850"/>
            <a:ext cx="5107800" cy="698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r>
              <a:rPr lang="es-419" sz="4200" b="1" dirty="0">
                <a:solidFill>
                  <a:schemeClr val="accent1"/>
                </a:solidFill>
                <a:latin typeface="Amatic SC"/>
                <a:cs typeface="Amatic SC"/>
                <a:sym typeface="Amatic SC"/>
              </a:rPr>
              <a:t>Objetivo general</a:t>
            </a:r>
            <a:r>
              <a:rPr lang="es-419" sz="4200" b="1" dirty="0">
                <a:solidFill>
                  <a:schemeClr val="accent1"/>
                </a:solidFill>
                <a:latin typeface="Amatic SC"/>
                <a:cs typeface="Amatic SC"/>
              </a:rPr>
              <a:t>:</a:t>
            </a:r>
            <a:endParaRPr sz="4200" b="1" dirty="0">
              <a:solidFill>
                <a:schemeClr val="accent1"/>
              </a:solidFill>
              <a:latin typeface="Amatic SC"/>
              <a:cs typeface="Amatic SC"/>
            </a:endParaRPr>
          </a:p>
        </p:txBody>
      </p:sp>
      <p:sp>
        <p:nvSpPr>
          <p:cNvPr id="3" name="Marcador de texto 2">
            <a:extLst>
              <a:ext uri="{FF2B5EF4-FFF2-40B4-BE49-F238E27FC236}">
                <a16:creationId xmlns:a16="http://schemas.microsoft.com/office/drawing/2014/main" id="{E122FD46-6AF7-47A2-86DE-2EB91CE4E7CA}"/>
              </a:ext>
            </a:extLst>
          </p:cNvPr>
          <p:cNvSpPr>
            <a:spLocks noGrp="1"/>
          </p:cNvSpPr>
          <p:nvPr>
            <p:ph type="body" idx="1"/>
          </p:nvPr>
        </p:nvSpPr>
        <p:spPr/>
        <p:txBody>
          <a:bodyPr/>
          <a:lstStyle/>
          <a:p>
            <a:pPr marL="114300" indent="0">
              <a:buNone/>
            </a:pPr>
            <a:r>
              <a:rPr lang="es-MX" dirty="0">
                <a:solidFill>
                  <a:schemeClr val="accent1"/>
                </a:solidFill>
              </a:rPr>
              <a:t>Mediante simulación Montecarlo y graficando las simulaciones realizaremos nuestras predicciones con las cuales podremos visualizar, analizar y concluir las probabilidades que hay de que suba un 10% la acción de cada empresa, todo esto con el fin de saber si debemos comprar o vender, realizar una buena inversión y maximizar las ganancias y recursos.</a:t>
            </a:r>
          </a:p>
          <a:p>
            <a:endParaRPr lang="es-MX" dirty="0"/>
          </a:p>
        </p:txBody>
      </p:sp>
    </p:spTree>
    <p:extLst>
      <p:ext uri="{BB962C8B-B14F-4D97-AF65-F5344CB8AC3E}">
        <p14:creationId xmlns:p14="http://schemas.microsoft.com/office/powerpoint/2010/main" val="2003624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p:nvPr/>
        </p:nvSpPr>
        <p:spPr>
          <a:xfrm>
            <a:off x="7125" y="292075"/>
            <a:ext cx="5107800" cy="698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a:t>Objetivos específicos:</a:t>
            </a:r>
            <a:endParaRPr/>
          </a:p>
        </p:txBody>
      </p:sp>
      <p:sp>
        <p:nvSpPr>
          <p:cNvPr id="81" name="Google Shape;81;p16"/>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r>
              <a:rPr lang="es-MX" dirty="0">
                <a:solidFill>
                  <a:schemeClr val="accent1"/>
                </a:solidFill>
              </a:rPr>
              <a:t>Realizar la Simulación de las acciones de la empresa Microsoft.</a:t>
            </a:r>
          </a:p>
          <a:p>
            <a:r>
              <a:rPr lang="es-MX" dirty="0">
                <a:solidFill>
                  <a:schemeClr val="accent1"/>
                </a:solidFill>
              </a:rPr>
              <a:t>Realizar la Simulación de las acciones de la empresa Apple.</a:t>
            </a:r>
          </a:p>
          <a:p>
            <a:r>
              <a:rPr lang="es-MX" dirty="0">
                <a:solidFill>
                  <a:schemeClr val="accent1"/>
                </a:solidFill>
              </a:rPr>
              <a:t>Realizar la Simulación de las acciones de la empresa Intel </a:t>
            </a:r>
            <a:r>
              <a:rPr lang="es-MX" dirty="0" err="1">
                <a:solidFill>
                  <a:schemeClr val="accent1"/>
                </a:solidFill>
              </a:rPr>
              <a:t>Corporation</a:t>
            </a:r>
            <a:r>
              <a:rPr lang="es-MX" dirty="0">
                <a:solidFill>
                  <a:schemeClr val="accent1"/>
                </a:solidFill>
              </a:rPr>
              <a:t>.</a:t>
            </a:r>
          </a:p>
          <a:p>
            <a:r>
              <a:rPr lang="es-MX" dirty="0">
                <a:solidFill>
                  <a:schemeClr val="accent1"/>
                </a:solidFill>
              </a:rPr>
              <a:t>Realizar la Simulación de las acciones de la empresa </a:t>
            </a:r>
            <a:r>
              <a:rPr lang="es-MX" dirty="0" err="1">
                <a:solidFill>
                  <a:schemeClr val="accent1"/>
                </a:solidFill>
              </a:rPr>
              <a:t>Nvidia</a:t>
            </a:r>
            <a:r>
              <a:rPr lang="es-MX" dirty="0">
                <a:solidFill>
                  <a:schemeClr val="accent1"/>
                </a:solidFill>
              </a:rPr>
              <a:t>.</a:t>
            </a:r>
          </a:p>
          <a:p>
            <a:r>
              <a:rPr lang="es-MX" dirty="0">
                <a:solidFill>
                  <a:schemeClr val="accent1"/>
                </a:solidFill>
              </a:rPr>
              <a:t>Realizar una correcta predicción de que suban las acciones el 10% de su valor.</a:t>
            </a:r>
          </a:p>
          <a:p>
            <a:pPr marL="0" lvl="0" indent="0" algn="l" rtl="0">
              <a:spcBef>
                <a:spcPts val="1600"/>
              </a:spcBef>
              <a:spcAft>
                <a:spcPts val="1600"/>
              </a:spcAft>
              <a:buNone/>
            </a:pPr>
            <a:endParaRPr dirty="0">
              <a:latin typeface="Source Code Pro Medium"/>
              <a:ea typeface="Source Code Pro Medium"/>
              <a:cs typeface="Source Code Pro Medium"/>
              <a:sym typeface="Source Code Pro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9"/>
          <p:cNvSpPr/>
          <p:nvPr/>
        </p:nvSpPr>
        <p:spPr>
          <a:xfrm>
            <a:off x="7125" y="292075"/>
            <a:ext cx="5107800" cy="698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9"/>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a:t>Modelo del programa</a:t>
            </a:r>
            <a:endParaRPr/>
          </a:p>
        </p:txBody>
      </p:sp>
      <p:sp>
        <p:nvSpPr>
          <p:cNvPr id="101" name="Google Shape;101;p19"/>
          <p:cNvSpPr txBox="1">
            <a:spLocks noGrp="1"/>
          </p:cNvSpPr>
          <p:nvPr>
            <p:ph type="body" idx="1"/>
          </p:nvPr>
        </p:nvSpPr>
        <p:spPr>
          <a:xfrm>
            <a:off x="243276" y="1175512"/>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dirty="0">
                <a:solidFill>
                  <a:schemeClr val="accent1"/>
                </a:solidFill>
              </a:rPr>
              <a:t>SIMULACIÓN MONTECARLO</a:t>
            </a:r>
          </a:p>
          <a:p>
            <a:pPr marL="0" lvl="0" indent="0">
              <a:buNone/>
            </a:pPr>
            <a:r>
              <a:rPr lang="es-MX" dirty="0">
                <a:solidFill>
                  <a:schemeClr val="accent1"/>
                </a:solidFill>
              </a:rPr>
              <a:t>La simulación de Montecarlo es un método estadístico utilizado para resolver problemas matemáticos complejos a través de la generación de variables aleatorias.</a:t>
            </a:r>
            <a:r>
              <a:rPr lang="es-419" dirty="0">
                <a:solidFill>
                  <a:schemeClr val="accent1"/>
                </a:solidFill>
              </a:rPr>
              <a:t> </a:t>
            </a:r>
          </a:p>
          <a:p>
            <a:pPr marL="0" lvl="0" indent="0">
              <a:buNone/>
            </a:pPr>
            <a:r>
              <a:rPr lang="es-MX" dirty="0">
                <a:solidFill>
                  <a:schemeClr val="accent1"/>
                </a:solidFill>
              </a:rPr>
              <a:t>Realizar una simulación consiste en repetir o duplicar las características y comportamientos de un sistema real. Así pues, el objetivo principal de la simulación de Montecarlo es intentar imitar el comportamiento de variables reales para, en la medida de lo posible, analizar o predecir cómo van a evolucionar.</a:t>
            </a:r>
            <a:endParaRPr dirty="0">
              <a:solidFill>
                <a:schemeClr val="accent1"/>
              </a:solidFill>
            </a:endParaRPr>
          </a:p>
          <a:p>
            <a:pPr marL="0" lvl="0" indent="0" algn="l" rtl="0">
              <a:spcBef>
                <a:spcPts val="1600"/>
              </a:spcBef>
              <a:spcAft>
                <a:spcPts val="1600"/>
              </a:spcAft>
              <a:buNone/>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p:nvPr/>
        </p:nvSpPr>
        <p:spPr>
          <a:xfrm>
            <a:off x="7125" y="292075"/>
            <a:ext cx="5107800" cy="698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419" dirty="0"/>
              <a:t>Solución del problema</a:t>
            </a:r>
            <a:endParaRPr dirty="0"/>
          </a:p>
        </p:txBody>
      </p:sp>
      <p:pic>
        <p:nvPicPr>
          <p:cNvPr id="2" name="Imagen 1">
            <a:extLst>
              <a:ext uri="{FF2B5EF4-FFF2-40B4-BE49-F238E27FC236}">
                <a16:creationId xmlns:a16="http://schemas.microsoft.com/office/drawing/2014/main" id="{8E2FE076-39DB-40D4-B843-6B66B582F59D}"/>
              </a:ext>
            </a:extLst>
          </p:cNvPr>
          <p:cNvPicPr>
            <a:picLocks noChangeAspect="1"/>
          </p:cNvPicPr>
          <p:nvPr/>
        </p:nvPicPr>
        <p:blipFill rotWithShape="1">
          <a:blip r:embed="rId3"/>
          <a:srcRect l="15000" t="24933" r="40116" b="5672"/>
          <a:stretch/>
        </p:blipFill>
        <p:spPr>
          <a:xfrm>
            <a:off x="7125" y="1380609"/>
            <a:ext cx="4328800" cy="3762891"/>
          </a:xfrm>
          <a:prstGeom prst="rect">
            <a:avLst/>
          </a:prstGeom>
        </p:spPr>
      </p:pic>
      <p:pic>
        <p:nvPicPr>
          <p:cNvPr id="5" name="Imagen 4">
            <a:extLst>
              <a:ext uri="{FF2B5EF4-FFF2-40B4-BE49-F238E27FC236}">
                <a16:creationId xmlns:a16="http://schemas.microsoft.com/office/drawing/2014/main" id="{3DE5B4D6-5CDA-4983-B63B-754D5D50EAAC}"/>
              </a:ext>
            </a:extLst>
          </p:cNvPr>
          <p:cNvPicPr>
            <a:picLocks noChangeAspect="1"/>
          </p:cNvPicPr>
          <p:nvPr/>
        </p:nvPicPr>
        <p:blipFill rotWithShape="1">
          <a:blip r:embed="rId4"/>
          <a:srcRect l="16047" t="32446" r="40116" b="19572"/>
          <a:stretch/>
        </p:blipFill>
        <p:spPr>
          <a:xfrm>
            <a:off x="4335925" y="2040121"/>
            <a:ext cx="4701749" cy="2893385"/>
          </a:xfrm>
          <a:prstGeom prst="rect">
            <a:avLst/>
          </a:prstGeom>
        </p:spPr>
      </p:pic>
      <p:pic>
        <p:nvPicPr>
          <p:cNvPr id="8" name="Imagen 7">
            <a:extLst>
              <a:ext uri="{FF2B5EF4-FFF2-40B4-BE49-F238E27FC236}">
                <a16:creationId xmlns:a16="http://schemas.microsoft.com/office/drawing/2014/main" id="{B0B2AD5F-846F-47A6-9641-D60BB1FE3434}"/>
              </a:ext>
            </a:extLst>
          </p:cNvPr>
          <p:cNvPicPr>
            <a:picLocks noChangeAspect="1"/>
          </p:cNvPicPr>
          <p:nvPr/>
        </p:nvPicPr>
        <p:blipFill>
          <a:blip r:embed="rId5"/>
          <a:stretch>
            <a:fillRect/>
          </a:stretch>
        </p:blipFill>
        <p:spPr>
          <a:xfrm>
            <a:off x="5610635" y="84081"/>
            <a:ext cx="3221665" cy="181218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A5C299AD-8143-4CC6-A4B8-8D7B8CCA4B0C}"/>
              </a:ext>
            </a:extLst>
          </p:cNvPr>
          <p:cNvPicPr>
            <a:picLocks noChangeAspect="1"/>
          </p:cNvPicPr>
          <p:nvPr/>
        </p:nvPicPr>
        <p:blipFill rotWithShape="1">
          <a:blip r:embed="rId2"/>
          <a:srcRect l="15233" t="23875" r="40000" b="7370"/>
          <a:stretch/>
        </p:blipFill>
        <p:spPr>
          <a:xfrm>
            <a:off x="95692" y="150492"/>
            <a:ext cx="4093535" cy="3534711"/>
          </a:xfrm>
          <a:prstGeom prst="rect">
            <a:avLst/>
          </a:prstGeom>
        </p:spPr>
      </p:pic>
      <p:pic>
        <p:nvPicPr>
          <p:cNvPr id="5" name="Imagen 4">
            <a:extLst>
              <a:ext uri="{FF2B5EF4-FFF2-40B4-BE49-F238E27FC236}">
                <a16:creationId xmlns:a16="http://schemas.microsoft.com/office/drawing/2014/main" id="{10701F81-D773-4AAE-A79F-DF1415364BB0}"/>
              </a:ext>
            </a:extLst>
          </p:cNvPr>
          <p:cNvPicPr>
            <a:picLocks noChangeAspect="1"/>
          </p:cNvPicPr>
          <p:nvPr/>
        </p:nvPicPr>
        <p:blipFill>
          <a:blip r:embed="rId3"/>
          <a:stretch>
            <a:fillRect/>
          </a:stretch>
        </p:blipFill>
        <p:spPr>
          <a:xfrm>
            <a:off x="5833287" y="146885"/>
            <a:ext cx="1917848" cy="1917848"/>
          </a:xfrm>
          <a:prstGeom prst="rect">
            <a:avLst/>
          </a:prstGeom>
        </p:spPr>
      </p:pic>
      <p:pic>
        <p:nvPicPr>
          <p:cNvPr id="6" name="Imagen 5">
            <a:extLst>
              <a:ext uri="{FF2B5EF4-FFF2-40B4-BE49-F238E27FC236}">
                <a16:creationId xmlns:a16="http://schemas.microsoft.com/office/drawing/2014/main" id="{7A1FA797-FC0C-408D-9622-44261AE5B849}"/>
              </a:ext>
            </a:extLst>
          </p:cNvPr>
          <p:cNvPicPr>
            <a:picLocks noChangeAspect="1"/>
          </p:cNvPicPr>
          <p:nvPr/>
        </p:nvPicPr>
        <p:blipFill rotWithShape="1">
          <a:blip r:embed="rId4"/>
          <a:srcRect l="15698" t="31244" r="39535" b="19158"/>
          <a:stretch/>
        </p:blipFill>
        <p:spPr>
          <a:xfrm>
            <a:off x="4412510" y="2064732"/>
            <a:ext cx="4423146" cy="2755105"/>
          </a:xfrm>
          <a:prstGeom prst="rect">
            <a:avLst/>
          </a:prstGeom>
        </p:spPr>
      </p:pic>
    </p:spTree>
    <p:extLst>
      <p:ext uri="{BB962C8B-B14F-4D97-AF65-F5344CB8AC3E}">
        <p14:creationId xmlns:p14="http://schemas.microsoft.com/office/powerpoint/2010/main" val="13363999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esultado de imagen para Intel Corporation">
            <a:extLst>
              <a:ext uri="{FF2B5EF4-FFF2-40B4-BE49-F238E27FC236}">
                <a16:creationId xmlns:a16="http://schemas.microsoft.com/office/drawing/2014/main" id="{78E61B39-1774-42D1-B36A-100C1BFE0C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5498" y="187967"/>
            <a:ext cx="2977116" cy="1974991"/>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n 3">
            <a:extLst>
              <a:ext uri="{FF2B5EF4-FFF2-40B4-BE49-F238E27FC236}">
                <a16:creationId xmlns:a16="http://schemas.microsoft.com/office/drawing/2014/main" id="{4ED63973-DDCE-4F52-93D4-F09F7C9F9761}"/>
              </a:ext>
            </a:extLst>
          </p:cNvPr>
          <p:cNvPicPr>
            <a:picLocks noChangeAspect="1"/>
          </p:cNvPicPr>
          <p:nvPr/>
        </p:nvPicPr>
        <p:blipFill rotWithShape="1">
          <a:blip r:embed="rId3"/>
          <a:srcRect l="16279" t="27070" r="39768" b="9990"/>
          <a:stretch/>
        </p:blipFill>
        <p:spPr>
          <a:xfrm>
            <a:off x="191386" y="187967"/>
            <a:ext cx="4019107" cy="3235717"/>
          </a:xfrm>
          <a:prstGeom prst="rect">
            <a:avLst/>
          </a:prstGeom>
        </p:spPr>
      </p:pic>
      <p:pic>
        <p:nvPicPr>
          <p:cNvPr id="5" name="Imagen 4">
            <a:extLst>
              <a:ext uri="{FF2B5EF4-FFF2-40B4-BE49-F238E27FC236}">
                <a16:creationId xmlns:a16="http://schemas.microsoft.com/office/drawing/2014/main" id="{817BD71D-E02F-46B5-87D7-4BFEBD690481}"/>
              </a:ext>
            </a:extLst>
          </p:cNvPr>
          <p:cNvPicPr>
            <a:picLocks noChangeAspect="1"/>
          </p:cNvPicPr>
          <p:nvPr/>
        </p:nvPicPr>
        <p:blipFill rotWithShape="1">
          <a:blip r:embed="rId4"/>
          <a:srcRect l="15930" t="35135" r="40116" b="15435"/>
          <a:stretch/>
        </p:blipFill>
        <p:spPr>
          <a:xfrm>
            <a:off x="4210493" y="2162958"/>
            <a:ext cx="4348716" cy="2749585"/>
          </a:xfrm>
          <a:prstGeom prst="rect">
            <a:avLst/>
          </a:prstGeom>
        </p:spPr>
      </p:pic>
    </p:spTree>
    <p:extLst>
      <p:ext uri="{BB962C8B-B14F-4D97-AF65-F5344CB8AC3E}">
        <p14:creationId xmlns:p14="http://schemas.microsoft.com/office/powerpoint/2010/main" val="1589958034"/>
      </p:ext>
    </p:extLst>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200</TotalTime>
  <Words>496</Words>
  <Application>Microsoft Office PowerPoint</Application>
  <PresentationFormat>Presentación en pantalla (16:9)</PresentationFormat>
  <Paragraphs>38</Paragraphs>
  <Slides>13</Slides>
  <Notes>7</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13</vt:i4>
      </vt:variant>
    </vt:vector>
  </HeadingPairs>
  <TitlesOfParts>
    <vt:vector size="18" baseType="lpstr">
      <vt:lpstr>Arial</vt:lpstr>
      <vt:lpstr>Source Code Pro Medium</vt:lpstr>
      <vt:lpstr>Source Code Pro</vt:lpstr>
      <vt:lpstr>Amatic SC</vt:lpstr>
      <vt:lpstr>Beach Day</vt:lpstr>
      <vt:lpstr>Simulación de acciones  </vt:lpstr>
      <vt:lpstr>Presentación de PowerPoint</vt:lpstr>
      <vt:lpstr>Objetivo general:</vt:lpstr>
      <vt:lpstr>Presentación de PowerPoint</vt:lpstr>
      <vt:lpstr>Objetivos específicos:</vt:lpstr>
      <vt:lpstr>Modelo del programa</vt:lpstr>
      <vt:lpstr>Solución del problema</vt:lpstr>
      <vt:lpstr>Presentación de PowerPoint</vt:lpstr>
      <vt:lpstr>Presentación de PowerPoint</vt:lpstr>
      <vt:lpstr>Presentación de PowerPoint</vt:lpstr>
      <vt:lpstr>Presentación de PowerPoint</vt:lpstr>
      <vt:lpstr>Presentación de PowerPoint</vt:lpstr>
      <vt:lpstr>Bibliografía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Simulación de acciones</dc:title>
  <dc:creator>Caro</dc:creator>
  <cp:lastModifiedBy>BARBA ANAYA, CAROLINA</cp:lastModifiedBy>
  <cp:revision>8</cp:revision>
  <dcterms:modified xsi:type="dcterms:W3CDTF">2019-11-15T01:06:12Z</dcterms:modified>
</cp:coreProperties>
</file>